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7" r:id="rId6"/>
    <p:sldId id="352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50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8" r:id="rId51"/>
    <p:sldId id="347" r:id="rId52"/>
    <p:sldId id="351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295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Diego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17/05/2018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17/05/2018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17/05/2018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17/05/2018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17/05/2018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17/05/2018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17/05/2018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17/05/2018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17/05/2018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17/05/2018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17/05/2018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17/05/2018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gai.net/training_set.php?rg=2002" TargetMode="External"/><Relationship Id="rId2" Type="http://schemas.openxmlformats.org/officeDocument/2006/relationships/hyperlink" Target="http://www.gvgai.net/training_set.php?rg=200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/>
              <a:t>CE810 / IGGI Game Design II</a:t>
            </a:r>
            <a:br>
              <a:rPr lang="en-US" dirty="0"/>
            </a:br>
            <a:r>
              <a:rPr lang="en-US" dirty="0"/>
              <a:t>General Video Game 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/>
              <a:t>Diego Perez-Liebana</a:t>
            </a:r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where competitors submit game-playing agents</a:t>
            </a:r>
          </a:p>
          <a:p>
            <a:r>
              <a:rPr lang="en-US" dirty="0"/>
              <a:t>Agents are tested on unseen videogames</a:t>
            </a:r>
          </a:p>
          <a:p>
            <a:r>
              <a:rPr lang="en-US" dirty="0"/>
              <a:t>Games are implemented in the</a:t>
            </a:r>
            <a:br>
              <a:rPr lang="en-US" dirty="0"/>
            </a:br>
            <a:r>
              <a:rPr lang="en-US" i="1" dirty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rgbClr val="FFFF00"/>
                </a:solidFill>
              </a:rPr>
              <a:t>https://</a:t>
            </a:r>
            <a:r>
              <a:rPr lang="en-US" sz="2000" i="1" dirty="0" err="1">
                <a:solidFill>
                  <a:srgbClr val="FFFF00"/>
                </a:solidFill>
              </a:rPr>
              <a:t>github.com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EssexUniversityMCTS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gvgai</a:t>
            </a:r>
            <a:r>
              <a:rPr lang="en-US" sz="2000" i="1" dirty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General Game Playing:</a:t>
            </a:r>
          </a:p>
          <a:p>
            <a:pPr lvl="1"/>
            <a:r>
              <a:rPr lang="en-US" dirty="0"/>
              <a:t>We do videogames! Real-time constraints!</a:t>
            </a:r>
          </a:p>
          <a:p>
            <a:pPr lvl="1"/>
            <a:r>
              <a:rPr lang="en-US" dirty="0"/>
              <a:t>We don’t make the </a:t>
            </a:r>
            <a:r>
              <a:rPr lang="en-US" dirty="0" err="1"/>
              <a:t>ruleset</a:t>
            </a:r>
            <a:r>
              <a:rPr lang="en-US" dirty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Arcade Learning Environment (ALE):</a:t>
            </a:r>
          </a:p>
          <a:p>
            <a:pPr lvl="1"/>
            <a:r>
              <a:rPr lang="en-US" dirty="0"/>
              <a:t>Structured API (information via Java objects)</a:t>
            </a:r>
          </a:p>
          <a:p>
            <a:pPr lvl="1"/>
            <a:r>
              <a:rPr lang="en-US" dirty="0"/>
              <a:t>Potentially infinite supply of games</a:t>
            </a:r>
          </a:p>
          <a:p>
            <a:pPr lvl="1"/>
            <a:r>
              <a:rPr lang="en-US" dirty="0"/>
              <a:t>Agents tested on </a:t>
            </a:r>
            <a:r>
              <a:rPr lang="en-US" i="1" dirty="0"/>
              <a:t>unseen</a:t>
            </a:r>
            <a:r>
              <a:rPr lang="en-US" dirty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705904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/>
              <a:t>It is very simple to write your first controller!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time step, agents receive information: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Score, tick, winner, game over, world dimensions.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1"/>
            <a:r>
              <a:rPr lang="en-US" dirty="0"/>
              <a:t>Available actions.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step, agents can use a forward model:</a:t>
            </a:r>
          </a:p>
          <a:p>
            <a:pPr lvl="1"/>
            <a:r>
              <a:rPr lang="en-US" dirty="0"/>
              <a:t>copy()</a:t>
            </a:r>
          </a:p>
          <a:p>
            <a:pPr lvl="1"/>
            <a:r>
              <a:rPr lang="en-US" dirty="0"/>
              <a:t>advance(action)</a:t>
            </a:r>
          </a:p>
          <a:p>
            <a:pPr lvl="2"/>
            <a:r>
              <a:rPr lang="en-US" dirty="0"/>
              <a:t>Advances the state applying the action supplied</a:t>
            </a:r>
          </a:p>
          <a:p>
            <a:pPr lvl="2"/>
            <a:r>
              <a:rPr lang="en-US" dirty="0"/>
              <a:t>Allows to simulate the effects of applying actions</a:t>
            </a:r>
          </a:p>
          <a:p>
            <a:pPr lvl="2"/>
            <a:r>
              <a:rPr lang="en-US" dirty="0"/>
              <a:t>The games are </a:t>
            </a:r>
            <a:r>
              <a:rPr lang="en-US" b="1" dirty="0"/>
              <a:t>stochastic</a:t>
            </a:r>
            <a:r>
              <a:rPr lang="en-US" dirty="0"/>
              <a:t> in nature!</a:t>
            </a:r>
          </a:p>
          <a:p>
            <a:pPr lvl="3"/>
            <a:r>
              <a:rPr lang="en-US" dirty="0"/>
              <a:t>Next state is just a possible future state when applying an action.</a:t>
            </a:r>
          </a:p>
          <a:p>
            <a:pPr lvl="3"/>
            <a:r>
              <a:rPr lang="en-US" dirty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provides sample controllers:</a:t>
            </a:r>
          </a:p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Monte Carlo Tree Search (Open and Close loop)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/>
              <a:t>Individual: sequence of actions to apply from the current state (open loop)</a:t>
            </a:r>
          </a:p>
          <a:p>
            <a:r>
              <a:rPr lang="en-US" sz="2000" dirty="0"/>
              <a:t>Fitness: evaluation of the state reached after applying actions</a:t>
            </a:r>
          </a:p>
          <a:p>
            <a:r>
              <a:rPr lang="en-US" sz="2000" dirty="0"/>
              <a:t>RHEA evolves the best sequence of actions in a time step</a:t>
            </a:r>
          </a:p>
          <a:p>
            <a:r>
              <a:rPr lang="en-US" sz="2000" dirty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/>
          </a:bodyPr>
          <a:lstStyle/>
          <a:p>
            <a:r>
              <a:rPr lang="en-US" sz="2800" dirty="0"/>
              <a:t>Current set of 80 games (60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/>
              <a:t>Competition Structure</a:t>
            </a:r>
            <a:r>
              <a:rPr lang="en-US" sz="8000" dirty="0"/>
              <a:t>: </a:t>
            </a:r>
          </a:p>
          <a:p>
            <a:pPr lvl="1"/>
            <a:r>
              <a:rPr lang="en-US" sz="6000" dirty="0"/>
              <a:t>3 Game Sets, 10 games each, 5 levels per game.</a:t>
            </a:r>
          </a:p>
          <a:p>
            <a:pPr lvl="1"/>
            <a:r>
              <a:rPr lang="en-US" sz="6000" dirty="0"/>
              <a:t>Training Set: 10 games distributed with the framework.</a:t>
            </a:r>
          </a:p>
          <a:p>
            <a:pPr lvl="1"/>
            <a:r>
              <a:rPr lang="en-US" sz="6000" dirty="0"/>
              <a:t>Validation Set: 10 games, unknown to the participants.</a:t>
            </a:r>
          </a:p>
          <a:p>
            <a:pPr lvl="1"/>
            <a:r>
              <a:rPr lang="en-US" sz="6000" dirty="0"/>
              <a:t>Test Set: 10 games, unknown, and only executed in once. </a:t>
            </a:r>
            <a:endParaRPr lang="en-US" sz="60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IEEE CIG 2014 Competition results: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r>
              <a:rPr lang="en-US" sz="2600" dirty="0"/>
              <a:t>Winner: </a:t>
            </a:r>
            <a:r>
              <a:rPr lang="en-US" sz="2600" dirty="0" err="1"/>
              <a:t>Adrien</a:t>
            </a:r>
            <a:r>
              <a:rPr lang="en-US" sz="2600" dirty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(51.2%) [</a:t>
            </a:r>
            <a:r>
              <a:rPr lang="en-US" sz="2600" i="1" dirty="0"/>
              <a:t>Perez et al., 2015</a:t>
            </a:r>
            <a:r>
              <a:rPr lang="en-US" sz="2600" dirty="0"/>
              <a:t>]</a:t>
            </a:r>
          </a:p>
          <a:p>
            <a:pPr marL="118872" indent="0" algn="ctr">
              <a:buNone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2204"/>
            <a:ext cx="9144000" cy="1470025"/>
          </a:xfrm>
        </p:spPr>
        <p:txBody>
          <a:bodyPr/>
          <a:lstStyle/>
          <a:p>
            <a:r>
              <a:rPr lang="en-US" dirty="0"/>
              <a:t>The General Video Game AI </a:t>
            </a:r>
            <a:br>
              <a:rPr lang="en-US" dirty="0"/>
            </a:br>
            <a:r>
              <a:rPr lang="en-US" dirty="0"/>
              <a:t>Framework and Competition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251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GVGAI 2015 Competition:</a:t>
            </a:r>
          </a:p>
          <a:p>
            <a:pPr lvl="1"/>
            <a:r>
              <a:rPr lang="en-US" sz="2600" dirty="0"/>
              <a:t>ACM GECCO (July 2015) </a:t>
            </a:r>
          </a:p>
          <a:p>
            <a:pPr lvl="2"/>
            <a:r>
              <a:rPr lang="en-US" dirty="0"/>
              <a:t>Winner: YOLOBOT (63.8%; MCTS, BFS, Sprite Targeting Heuristic)</a:t>
            </a:r>
          </a:p>
          <a:p>
            <a:pPr lvl="1"/>
            <a:r>
              <a:rPr lang="en-US" sz="2600" dirty="0"/>
              <a:t>IEEE CIG (August 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/>
              <a:t>IEEE CEEC (September 2015)</a:t>
            </a:r>
          </a:p>
          <a:p>
            <a:pPr lvl="2"/>
            <a:r>
              <a:rPr lang="en-US" sz="1600" dirty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(39.2%; Iterative Widening, Danger Avoidance)</a:t>
            </a:r>
          </a:p>
          <a:p>
            <a:r>
              <a:rPr lang="en-US" sz="2800" dirty="0"/>
              <a:t>GVGAI 2016 Competition:</a:t>
            </a:r>
          </a:p>
          <a:p>
            <a:pPr lvl="1"/>
            <a:r>
              <a:rPr lang="en-US" sz="2600" dirty="0"/>
              <a:t>IEEE CIG (September 2016)</a:t>
            </a:r>
          </a:p>
          <a:p>
            <a:pPr lvl="2"/>
            <a:r>
              <a:rPr lang="en-US" dirty="0"/>
              <a:t>Single-Player Winner: YOLOBOT (41.6%)</a:t>
            </a:r>
          </a:p>
          <a:p>
            <a:pPr lvl="2"/>
            <a:r>
              <a:rPr lang="en-US" dirty="0"/>
              <a:t>Two-Player Winner: </a:t>
            </a:r>
            <a:r>
              <a:rPr lang="en-US" dirty="0" err="1"/>
              <a:t>adrienctx</a:t>
            </a:r>
            <a:r>
              <a:rPr lang="en-US" dirty="0"/>
              <a:t> (271 points)</a:t>
            </a:r>
          </a:p>
          <a:p>
            <a:pPr lvl="1"/>
            <a:r>
              <a:rPr lang="en-US" sz="2600" dirty="0"/>
              <a:t>IJCAI (July 2016)</a:t>
            </a:r>
          </a:p>
          <a:p>
            <a:pPr lvl="2"/>
            <a:r>
              <a:rPr lang="en-US" sz="2000" dirty="0"/>
              <a:t>Level Generation Winner: </a:t>
            </a:r>
            <a:r>
              <a:rPr lang="en-US" sz="2000" dirty="0" err="1"/>
              <a:t>easablade</a:t>
            </a:r>
            <a:r>
              <a:rPr lang="en-US" sz="2000" dirty="0"/>
              <a:t> (35% preferred)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/>
              <a:t>GVGAI 2017 Competition: 5 tracks!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GECCO 2017 </a:t>
            </a:r>
            <a:r>
              <a:rPr lang="mr-IN" dirty="0"/>
              <a:t>–</a:t>
            </a:r>
            <a:r>
              <a:rPr lang="en-US" dirty="0"/>
              <a:t> Berlin (Germany), July 15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19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Two-Player Planning Track:</a:t>
            </a:r>
          </a:p>
          <a:p>
            <a:pPr lvl="2"/>
            <a:r>
              <a:rPr lang="en-US" dirty="0"/>
              <a:t>CEC 2017 </a:t>
            </a:r>
            <a:r>
              <a:rPr lang="mr-IN" dirty="0"/>
              <a:t>–</a:t>
            </a:r>
            <a:r>
              <a:rPr lang="en-US" dirty="0"/>
              <a:t> San </a:t>
            </a:r>
            <a:r>
              <a:rPr lang="en-US" dirty="0" err="1"/>
              <a:t>Sebastián</a:t>
            </a:r>
            <a:r>
              <a:rPr lang="en-US" dirty="0"/>
              <a:t> (Spain), June 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8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US" dirty="0"/>
              <a:t>CIG 2017 </a:t>
            </a:r>
            <a:r>
              <a:rPr lang="mr-IN" dirty="0"/>
              <a:t>–</a:t>
            </a:r>
            <a:r>
              <a:rPr lang="en-US" dirty="0"/>
              <a:t> New York (USA), August 22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25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Level Generation Track; and</a:t>
            </a:r>
          </a:p>
          <a:p>
            <a:pPr lvl="1"/>
            <a:r>
              <a:rPr lang="en-US" dirty="0"/>
              <a:t>Rule Generation Track:</a:t>
            </a:r>
          </a:p>
          <a:p>
            <a:pPr lvl="2"/>
            <a:r>
              <a:rPr lang="en-US" dirty="0"/>
              <a:t>ICCC 2017 </a:t>
            </a:r>
            <a:r>
              <a:rPr lang="mr-IN" dirty="0"/>
              <a:t>–</a:t>
            </a:r>
            <a:r>
              <a:rPr lang="en-US" dirty="0"/>
              <a:t> Atlanta (USA), June 19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23</a:t>
            </a:r>
            <a:r>
              <a:rPr lang="en-US" baseline="30000" dirty="0"/>
              <a:t>rd</a:t>
            </a: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2204"/>
            <a:ext cx="9144000" cy="1470025"/>
          </a:xfrm>
        </p:spPr>
        <p:txBody>
          <a:bodyPr/>
          <a:lstStyle/>
          <a:p>
            <a:r>
              <a:rPr lang="en-US" dirty="0"/>
              <a:t>2-Player GVGAI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378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/>
              <a:t>2 players compete (or cooperate) in real-time games of simultaneous moves.</a:t>
            </a:r>
          </a:p>
          <a:p>
            <a:r>
              <a:rPr lang="en-US" dirty="0"/>
              <a:t>40 training games, all play versus all, or using Glicko2 pairing system.</a:t>
            </a:r>
          </a:p>
          <a:p>
            <a:pPr lvl="1"/>
            <a:r>
              <a:rPr lang="en-US" dirty="0"/>
              <a:t>10 validation (and 10 test extra games).</a:t>
            </a:r>
          </a:p>
          <a:p>
            <a:r>
              <a:rPr lang="en-US" dirty="0"/>
              <a:t>Separated interface for 2 (N) player game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40 Games:  </a:t>
            </a:r>
            <a:r>
              <a:rPr lang="en-US" sz="2600" i="1" dirty="0"/>
              <a:t>accelerator, </a:t>
            </a:r>
            <a:r>
              <a:rPr lang="en-US" sz="2600" i="1" dirty="0" err="1"/>
              <a:t>akkaarrh</a:t>
            </a:r>
            <a:r>
              <a:rPr lang="en-US" sz="2600" i="1" dirty="0"/>
              <a:t>, asteroids, beekeeper, </a:t>
            </a:r>
            <a:r>
              <a:rPr lang="en-US" sz="2600" i="1" dirty="0" err="1"/>
              <a:t>bombergirl</a:t>
            </a:r>
            <a:r>
              <a:rPr lang="en-US" sz="2600" i="1" dirty="0"/>
              <a:t>, </a:t>
            </a:r>
            <a:r>
              <a:rPr lang="en-US" sz="2600" i="1" dirty="0" err="1"/>
              <a:t>breedingdragons</a:t>
            </a:r>
            <a:r>
              <a:rPr lang="en-US" sz="2600" i="1" dirty="0"/>
              <a:t>, </a:t>
            </a:r>
            <a:r>
              <a:rPr lang="en-US" sz="2600" i="1" dirty="0" err="1"/>
              <a:t>captureflag</a:t>
            </a:r>
            <a:r>
              <a:rPr lang="en-US" sz="2600" i="1" dirty="0"/>
              <a:t>, </a:t>
            </a:r>
            <a:r>
              <a:rPr lang="en-US" sz="2600" i="1" dirty="0" err="1"/>
              <a:t>competesokoban</a:t>
            </a:r>
            <a:r>
              <a:rPr lang="en-US" sz="2600" i="1" dirty="0"/>
              <a:t>, </a:t>
            </a:r>
            <a:r>
              <a:rPr lang="en-US" sz="2600" i="1" dirty="0" err="1"/>
              <a:t>copsNrobbers</a:t>
            </a:r>
            <a:r>
              <a:rPr lang="en-US" sz="2600" i="1" dirty="0"/>
              <a:t>, </a:t>
            </a:r>
            <a:r>
              <a:rPr lang="en-US" sz="2600" i="1" dirty="0" err="1"/>
              <a:t>donkeykong</a:t>
            </a:r>
            <a:r>
              <a:rPr lang="en-US" sz="2600" i="1" dirty="0"/>
              <a:t>, </a:t>
            </a:r>
            <a:r>
              <a:rPr lang="en-US" sz="2600" i="1" dirty="0" err="1"/>
              <a:t>dragonattack</a:t>
            </a:r>
            <a:r>
              <a:rPr lang="en-US" sz="2600" i="1" dirty="0"/>
              <a:t>, drowning, </a:t>
            </a:r>
            <a:r>
              <a:rPr lang="en-US" sz="2600" i="1" dirty="0" err="1"/>
              <a:t>egghunt</a:t>
            </a:r>
            <a:r>
              <a:rPr lang="en-US" sz="2600" i="1" dirty="0"/>
              <a:t>, fatty, firetruck, football, ghostbusters, </a:t>
            </a:r>
            <a:r>
              <a:rPr lang="en-US" sz="2600" i="1" dirty="0" err="1"/>
              <a:t>gotcha</a:t>
            </a:r>
            <a:r>
              <a:rPr lang="en-US" sz="2600" i="1" dirty="0"/>
              <a:t>, </a:t>
            </a:r>
            <a:r>
              <a:rPr lang="en-US" sz="2600" i="1" dirty="0" err="1"/>
              <a:t>isawsanta</a:t>
            </a:r>
            <a:r>
              <a:rPr lang="en-US" sz="2600" i="1" dirty="0"/>
              <a:t>, </a:t>
            </a:r>
            <a:r>
              <a:rPr lang="en-US" sz="2600" i="1" dirty="0" err="1"/>
              <a:t>klax</a:t>
            </a:r>
            <a:r>
              <a:rPr lang="en-US" sz="2600" i="1" dirty="0"/>
              <a:t>, mimic, minesweeper, minions, </a:t>
            </a:r>
            <a:r>
              <a:rPr lang="en-US" sz="2600" i="1" dirty="0" err="1"/>
              <a:t>oopsbrokeit</a:t>
            </a:r>
            <a:r>
              <a:rPr lang="en-US" sz="2600" i="1" dirty="0"/>
              <a:t>, reflection, rivalry, </a:t>
            </a:r>
            <a:r>
              <a:rPr lang="en-US" sz="2600" i="1" dirty="0" err="1"/>
              <a:t>romeoNjuliet</a:t>
            </a:r>
            <a:r>
              <a:rPr lang="en-US" sz="2600" i="1" dirty="0"/>
              <a:t>, </a:t>
            </a:r>
            <a:r>
              <a:rPr lang="en-US" sz="2600" i="1" dirty="0" err="1"/>
              <a:t>samaritan</a:t>
            </a:r>
            <a:r>
              <a:rPr lang="en-US" sz="2600" i="1" dirty="0"/>
              <a:t>, </a:t>
            </a:r>
            <a:r>
              <a:rPr lang="en-US" sz="2600" i="1" dirty="0" err="1"/>
              <a:t>sokoban</a:t>
            </a:r>
            <a:r>
              <a:rPr lang="en-US" sz="2600" i="1" dirty="0"/>
              <a:t>, steeplechase, </a:t>
            </a:r>
            <a:r>
              <a:rPr lang="en-US" sz="2600" i="1" dirty="0" err="1"/>
              <a:t>teamescape</a:t>
            </a:r>
            <a:r>
              <a:rPr lang="en-US" sz="2600" i="1" dirty="0"/>
              <a:t>, </a:t>
            </a:r>
            <a:r>
              <a:rPr lang="en-US" sz="2600" i="1" dirty="0" err="1"/>
              <a:t>thebridge</a:t>
            </a:r>
            <a:r>
              <a:rPr lang="en-US" sz="2600" i="1" dirty="0"/>
              <a:t>, </a:t>
            </a:r>
            <a:r>
              <a:rPr lang="en-US" sz="2600" i="1" dirty="0" err="1"/>
              <a:t>trainride</a:t>
            </a:r>
            <a:r>
              <a:rPr lang="en-US" sz="2600" i="1" dirty="0"/>
              <a:t>, </a:t>
            </a:r>
            <a:r>
              <a:rPr lang="en-US" sz="2600" i="1" dirty="0" err="1"/>
              <a:t>treasuremap</a:t>
            </a:r>
            <a:r>
              <a:rPr lang="en-US" sz="2600" i="1" dirty="0"/>
              <a:t>, </a:t>
            </a:r>
            <a:r>
              <a:rPr lang="en-US" sz="2600" i="1" dirty="0" err="1"/>
              <a:t>tron</a:t>
            </a:r>
            <a:r>
              <a:rPr lang="en-US" sz="2600" i="1" dirty="0"/>
              <a:t>, upgrade-x, </a:t>
            </a:r>
            <a:r>
              <a:rPr lang="en-US" sz="2600" i="1" dirty="0" err="1"/>
              <a:t>uphigh</a:t>
            </a:r>
            <a:r>
              <a:rPr lang="en-US" sz="2600" i="1" dirty="0"/>
              <a:t>, warzone, </a:t>
            </a:r>
            <a:r>
              <a:rPr lang="en-US" sz="2600" i="1" dirty="0" err="1"/>
              <a:t>watchout</a:t>
            </a:r>
            <a:r>
              <a:rPr lang="en-US" sz="2600" i="1" dirty="0"/>
              <a:t> </a:t>
            </a:r>
            <a:r>
              <a:rPr lang="en-US" sz="2600" dirty="0"/>
              <a:t>and</a:t>
            </a:r>
            <a:r>
              <a:rPr lang="en-US" sz="2600" i="1" dirty="0"/>
              <a:t> </a:t>
            </a:r>
            <a:r>
              <a:rPr lang="en-US" sz="2600" i="1" dirty="0" err="1"/>
              <a:t>wheelme</a:t>
            </a:r>
            <a:r>
              <a:rPr lang="en-US" sz="2600" i="1" dirty="0"/>
              <a:t>.</a:t>
            </a:r>
          </a:p>
          <a:p>
            <a:r>
              <a:rPr lang="en-US" dirty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Descriptions</a:t>
            </a:r>
          </a:p>
          <a:p>
            <a:pPr marL="742950" lvl="2" indent="-342900"/>
            <a:r>
              <a:rPr lang="en-US" dirty="0"/>
              <a:t>Set 1: </a:t>
            </a:r>
            <a:r>
              <a:rPr lang="en-US" sz="1800" dirty="0">
                <a:hlinkClick r:id="rId2"/>
              </a:rPr>
              <a:t>http://www.gvgai.net/training_set.php?rg=2001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2: </a:t>
            </a:r>
            <a:r>
              <a:rPr lang="en-US" sz="1800" dirty="0">
                <a:hlinkClick r:id="rId3"/>
              </a:rPr>
              <a:t>http://www.gvgai.net/training_set.php?rg=2002</a:t>
            </a:r>
            <a:endParaRPr lang="en-US" sz="1800" dirty="0"/>
          </a:p>
          <a:p>
            <a:pPr marL="742950" lvl="2" indent="-342900"/>
            <a:r>
              <a:rPr lang="en-US" sz="1800" dirty="0" err="1"/>
              <a:t>etc</a:t>
            </a:r>
            <a:r>
              <a:rPr lang="mr-IN" sz="180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Game definition (first line)</a:t>
            </a:r>
          </a:p>
          <a:p>
            <a:pPr lvl="2"/>
            <a:r>
              <a:rPr lang="en-US" dirty="0" err="1"/>
              <a:t>Keywork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Parameters:</a:t>
            </a:r>
          </a:p>
          <a:p>
            <a:pPr lvl="3"/>
            <a:r>
              <a:rPr lang="en-US" dirty="0" err="1"/>
              <a:t>no_players</a:t>
            </a:r>
            <a:r>
              <a:rPr lang="en-US" dirty="0"/>
              <a:t>=N (default: 1).</a:t>
            </a:r>
          </a:p>
          <a:p>
            <a:pPr lvl="3"/>
            <a:r>
              <a:rPr lang="en-US" dirty="0" err="1"/>
              <a:t>square_size</a:t>
            </a:r>
            <a:r>
              <a:rPr lang="en-US" dirty="0"/>
              <a:t>=N</a:t>
            </a:r>
          </a:p>
          <a:p>
            <a:pPr lvl="3"/>
            <a:r>
              <a:rPr lang="en-US" dirty="0" err="1"/>
              <a:t>key_handler</a:t>
            </a:r>
            <a:r>
              <a:rPr lang="en-US" dirty="0"/>
              <a:t>={Pulse, Input} (default: Input).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Example (</a:t>
            </a: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err="1"/>
              <a:t>Arrh</a:t>
            </a:r>
            <a:r>
              <a:rPr lang="en-US" dirty="0"/>
              <a:t>):</a:t>
            </a:r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Sprite Set: defines the sprites that can appear in the game.</a:t>
            </a:r>
          </a:p>
          <a:p>
            <a:pPr lvl="2"/>
            <a:r>
              <a:rPr lang="en-US" dirty="0"/>
              <a:t>Sprite 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Sprite type (defined in the ontology – Java class):</a:t>
            </a:r>
          </a:p>
          <a:p>
            <a:pPr lvl="3"/>
            <a:r>
              <a:rPr lang="en-US" dirty="0"/>
              <a:t>Immovable, Portal, Resource, </a:t>
            </a:r>
            <a:r>
              <a:rPr lang="en-US" dirty="0" err="1"/>
              <a:t>MovingAvatar</a:t>
            </a:r>
            <a:r>
              <a:rPr lang="en-US" dirty="0"/>
              <a:t>, </a:t>
            </a:r>
            <a:r>
              <a:rPr lang="en-US" dirty="0" err="1"/>
              <a:t>RandomNPC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en-US" dirty="0"/>
          </a:p>
          <a:p>
            <a:pPr lvl="2"/>
            <a:r>
              <a:rPr lang="en-US" dirty="0"/>
              <a:t>Each type allows certain parameters:</a:t>
            </a:r>
          </a:p>
          <a:p>
            <a:pPr lvl="3"/>
            <a:r>
              <a:rPr lang="en-US" dirty="0"/>
              <a:t>Common: singleton, </a:t>
            </a:r>
            <a:r>
              <a:rPr lang="en-US" dirty="0" err="1"/>
              <a:t>img</a:t>
            </a:r>
            <a:r>
              <a:rPr lang="en-US" dirty="0"/>
              <a:t>, speed, invisible, hidden, </a:t>
            </a:r>
            <a:r>
              <a:rPr lang="is-IS" dirty="0"/>
              <a:t>…</a:t>
            </a:r>
            <a:endParaRPr lang="en-US" dirty="0"/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limit, cons, 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/>
              <a:t>VGDL (Asteroids </a:t>
            </a:r>
            <a:r>
              <a:rPr lang="en-US" dirty="0" err="1"/>
              <a:t>SpriteSet</a:t>
            </a:r>
            <a:r>
              <a:rPr lang="en-US" dirty="0"/>
              <a:t>):</a:t>
            </a:r>
            <a:endParaRPr lang="en-GB" dirty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Research in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Games: Benchmarks for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Interaction Set: defines the interactions that can occur in the game.</a:t>
            </a:r>
          </a:p>
          <a:p>
            <a:pPr lvl="2"/>
            <a:r>
              <a:rPr lang="en-US" dirty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interactions)</a:t>
            </a:r>
          </a:p>
          <a:p>
            <a:pPr lvl="2"/>
            <a:r>
              <a:rPr lang="en-US" dirty="0"/>
              <a:t>Effect name (defined in the ontology – Java class)</a:t>
            </a:r>
          </a:p>
          <a:p>
            <a:pPr lvl="2"/>
            <a:r>
              <a:rPr lang="en-US" dirty="0"/>
              <a:t>Each effect allows certain parameters:</a:t>
            </a:r>
          </a:p>
          <a:p>
            <a:pPr lvl="3"/>
            <a:r>
              <a:rPr lang="en-US" dirty="0"/>
              <a:t>Common: </a:t>
            </a:r>
            <a:r>
              <a:rPr lang="en-US" dirty="0" err="1"/>
              <a:t>scoreChange</a:t>
            </a:r>
            <a:r>
              <a:rPr lang="en-US" dirty="0"/>
              <a:t>, repeat, </a:t>
            </a:r>
            <a:r>
              <a:rPr lang="en-US" b="1" dirty="0"/>
              <a:t>enabled</a:t>
            </a:r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</a:t>
            </a:r>
            <a:r>
              <a:rPr lang="en-US" dirty="0" err="1"/>
              <a:t>pixelPerfect</a:t>
            </a:r>
            <a:endParaRPr lang="en-US" dirty="0"/>
          </a:p>
          <a:p>
            <a:pPr lvl="2"/>
            <a:r>
              <a:rPr lang="en-US" dirty="0"/>
              <a:t>Effects are executed sequentially every 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/>
              <a:t>VGDL (</a:t>
            </a:r>
            <a:r>
              <a:rPr lang="en-US" sz="2800" dirty="0" err="1"/>
              <a:t>CropsNRobbers</a:t>
            </a:r>
            <a:r>
              <a:rPr lang="en-US" sz="2800" dirty="0"/>
              <a:t> and Gotcha </a:t>
            </a:r>
            <a:r>
              <a:rPr lang="en-US" sz="2800" dirty="0" err="1"/>
              <a:t>InteractionSet</a:t>
            </a:r>
            <a:r>
              <a:rPr lang="en-US" sz="2800" dirty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Termination Set: determines the conditions that finish the game and winner(s).</a:t>
            </a:r>
          </a:p>
          <a:p>
            <a:pPr lvl="2"/>
            <a:r>
              <a:rPr lang="en-US" dirty="0"/>
              <a:t>Termination type:</a:t>
            </a:r>
          </a:p>
          <a:p>
            <a:pPr lvl="3"/>
            <a:r>
              <a:rPr lang="en-US" dirty="0"/>
              <a:t>Timeout, </a:t>
            </a:r>
            <a:r>
              <a:rPr lang="en-US" dirty="0" err="1"/>
              <a:t>TimeoutScoreCount,SpriteCounter</a:t>
            </a:r>
            <a:r>
              <a:rPr lang="en-US" dirty="0"/>
              <a:t>, </a:t>
            </a:r>
            <a:r>
              <a:rPr lang="en-US" dirty="0" err="1"/>
              <a:t>MultiSpriteCounter</a:t>
            </a:r>
            <a:endParaRPr lang="en-US" dirty="0"/>
          </a:p>
          <a:p>
            <a:pPr lvl="2"/>
            <a:r>
              <a:rPr lang="en-US" dirty="0"/>
              <a:t>Parameters: </a:t>
            </a:r>
            <a:r>
              <a:rPr lang="en-US" dirty="0" err="1"/>
              <a:t>stype</a:t>
            </a:r>
            <a:r>
              <a:rPr lang="en-US" dirty="0"/>
              <a:t>, limit, win, </a:t>
            </a:r>
            <a:r>
              <a:rPr lang="en-US" dirty="0" err="1"/>
              <a:t>scoreCount</a:t>
            </a:r>
            <a:endParaRPr lang="en-US" dirty="0"/>
          </a:p>
          <a:p>
            <a:pPr lvl="2"/>
            <a:r>
              <a:rPr lang="en-US" dirty="0"/>
              <a:t>Allows multiple conditions.</a:t>
            </a:r>
          </a:p>
          <a:p>
            <a:pPr lvl="2"/>
            <a:r>
              <a:rPr lang="en-US" dirty="0"/>
              <a:t>Checked in sequence.</a:t>
            </a:r>
          </a:p>
          <a:p>
            <a:pPr lvl="2"/>
            <a:r>
              <a:rPr lang="en-US" dirty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/>
              <a:t> (all) lose after 2000 ticks.</a:t>
            </a:r>
          </a:p>
          <a:p>
            <a:pPr lvl="3"/>
            <a:r>
              <a:rPr lang="en-US" dirty="0"/>
              <a:t>Check </a:t>
            </a:r>
            <a:r>
              <a:rPr lang="en-US" dirty="0" err="1"/>
              <a:t>core.competition.CompetitionParameters.java</a:t>
            </a:r>
            <a:r>
              <a:rPr lang="en-US" dirty="0"/>
              <a:t>: </a:t>
            </a:r>
            <a:r>
              <a:rPr lang="en-US" i="1" dirty="0"/>
              <a:t>MAX_TIMESTEPS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VGDL (Asteroids and Steeplechase </a:t>
            </a:r>
            <a:r>
              <a:rPr lang="en-US" dirty="0" err="1"/>
              <a:t>TerminationSet</a:t>
            </a:r>
            <a:r>
              <a:rPr lang="en-US" dirty="0"/>
              <a:t>):</a:t>
            </a:r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Level Mapping: maps characters to sprite types</a:t>
            </a:r>
          </a:p>
          <a:p>
            <a:pPr lvl="2"/>
            <a:r>
              <a:rPr lang="en-US" dirty="0"/>
              <a:t>Upper case letters reserved for avatars</a:t>
            </a:r>
          </a:p>
          <a:p>
            <a:pPr lvl="2"/>
            <a:r>
              <a:rPr lang="en-US" dirty="0"/>
              <a:t>One character can map to N sprites.</a:t>
            </a:r>
          </a:p>
          <a:p>
            <a:pPr lvl="1"/>
            <a:r>
              <a:rPr lang="en-US" dirty="0" err="1"/>
              <a:t>Sokoban</a:t>
            </a:r>
            <a:r>
              <a:rPr lang="en-US" dirty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Agents:</a:t>
            </a:r>
          </a:p>
          <a:p>
            <a:pPr lvl="1"/>
            <a:r>
              <a:rPr lang="en-US" dirty="0" err="1"/>
              <a:t>Agent.java</a:t>
            </a:r>
            <a:endParaRPr lang="en-US" dirty="0"/>
          </a:p>
          <a:p>
            <a:pPr lvl="1"/>
            <a:r>
              <a:rPr lang="en-US" dirty="0"/>
              <a:t>Inherits from </a:t>
            </a:r>
            <a:r>
              <a:rPr lang="en-US" dirty="0" err="1"/>
              <a:t>AbstractMultiPlayer.java</a:t>
            </a:r>
            <a:endParaRPr lang="en-US" dirty="0"/>
          </a:p>
          <a:p>
            <a:pPr lvl="1"/>
            <a:r>
              <a:rPr lang="en-US" dirty="0"/>
              <a:t>Constructor:</a:t>
            </a:r>
          </a:p>
          <a:p>
            <a:pPr lvl="2"/>
            <a:r>
              <a:rPr lang="en-US" dirty="0" err="1"/>
              <a:t>StateObservationMulti</a:t>
            </a:r>
            <a:endParaRPr lang="en-US" dirty="0"/>
          </a:p>
          <a:p>
            <a:pPr lvl="2"/>
            <a:r>
              <a:rPr lang="en-US" dirty="0" err="1"/>
              <a:t>ElapsedCpuTimer</a:t>
            </a:r>
            <a:r>
              <a:rPr lang="en-US" dirty="0"/>
              <a:t> (1s)</a:t>
            </a:r>
          </a:p>
          <a:p>
            <a:pPr lvl="2"/>
            <a:r>
              <a:rPr lang="en-US" dirty="0" err="1"/>
              <a:t>PlayerID</a:t>
            </a:r>
            <a:r>
              <a:rPr lang="en-US" dirty="0"/>
              <a:t> (0 .. 1)</a:t>
            </a:r>
          </a:p>
          <a:p>
            <a:pPr lvl="1"/>
            <a:r>
              <a:rPr lang="en-US" dirty="0"/>
              <a:t>Act: </a:t>
            </a:r>
            <a:r>
              <a:rPr lang="en-US" dirty="0" err="1"/>
              <a:t>StateObservationMulti</a:t>
            </a:r>
            <a:r>
              <a:rPr lang="en-US" dirty="0"/>
              <a:t> and </a:t>
            </a:r>
            <a:r>
              <a:rPr lang="en-US" dirty="0" err="1"/>
              <a:t>ElapsedCpuTimer</a:t>
            </a:r>
            <a:r>
              <a:rPr lang="en-US" dirty="0"/>
              <a:t>  (40ms)</a:t>
            </a:r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Game tick, game over, world dimensions.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2"/>
            <a:r>
              <a:rPr lang="en-US" dirty="0"/>
              <a:t>Score and winner</a:t>
            </a:r>
          </a:p>
          <a:p>
            <a:pPr lvl="2"/>
            <a:r>
              <a:rPr lang="en-US" dirty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actions, by player ID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agents act?</a:t>
            </a:r>
          </a:p>
          <a:p>
            <a:pPr lvl="1"/>
            <a:r>
              <a:rPr lang="en-GB" dirty="0"/>
              <a:t>2-Player games have simultaneous moves.</a:t>
            </a:r>
          </a:p>
          <a:p>
            <a:pPr lvl="1"/>
            <a:r>
              <a:rPr lang="en-GB" dirty="0"/>
              <a:t>Forward model:</a:t>
            </a:r>
          </a:p>
          <a:p>
            <a:pPr lvl="2"/>
            <a:r>
              <a:rPr lang="en-GB" dirty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actions)</a:t>
            </a:r>
          </a:p>
          <a:p>
            <a:pPr lvl="3"/>
            <a:r>
              <a:rPr lang="en-GB" dirty="0"/>
              <a:t>array of actions for all players in the game, </a:t>
            </a:r>
          </a:p>
          <a:p>
            <a:pPr lvl="3"/>
            <a:r>
              <a:rPr lang="en-GB" dirty="0"/>
              <a:t>index in the array corresponding to </a:t>
            </a:r>
            <a:r>
              <a:rPr lang="en-GB" dirty="0" err="1"/>
              <a:t>playerID</a:t>
            </a:r>
            <a:r>
              <a:rPr lang="en-GB" dirty="0"/>
              <a:t>.</a:t>
            </a:r>
          </a:p>
          <a:p>
            <a:r>
              <a:rPr lang="en-GB" dirty="0"/>
              <a:t>Sample controllers:</a:t>
            </a:r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/simple: </a:t>
            </a:r>
            <a:r>
              <a:rPr lang="en-GB" dirty="0" err="1"/>
              <a:t>doNothing</a:t>
            </a:r>
            <a:r>
              <a:rPr lang="en-GB" dirty="0"/>
              <a:t>, random, </a:t>
            </a:r>
            <a:r>
              <a:rPr lang="en-GB" dirty="0" err="1"/>
              <a:t>oneStepLookAhead</a:t>
            </a:r>
            <a:endParaRPr lang="en-GB" dirty="0"/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/advanced: MCTS, RHEA, </a:t>
            </a:r>
            <a:r>
              <a:rPr lang="en-GB" dirty="0" err="1"/>
              <a:t>RandomSearch</a:t>
            </a:r>
            <a:endParaRPr lang="en-GB" dirty="0"/>
          </a:p>
          <a:p>
            <a:pPr lvl="1"/>
            <a:endParaRPr lang="en-GB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2204"/>
            <a:ext cx="9144000" cy="1470025"/>
          </a:xfrm>
        </p:spPr>
        <p:txBody>
          <a:bodyPr/>
          <a:lstStyle/>
          <a:p>
            <a:r>
              <a:rPr lang="en-US" dirty="0"/>
              <a:t>Parameterizing GVGAI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931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/>
              <a:t>Video game-based AI Competitions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All games and levels are in:</a:t>
            </a:r>
          </a:p>
          <a:p>
            <a:pPr lvl="1"/>
            <a:r>
              <a:rPr lang="en-GB" dirty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in: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2785805"/>
            <a:ext cx="8094785" cy="35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 (II)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5" y="2954393"/>
            <a:ext cx="7493977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dirty="0"/>
              <a:t>examples/</a:t>
            </a:r>
            <a:r>
              <a:rPr lang="en-US" sz="2800" dirty="0" err="1"/>
              <a:t>gameDesign</a:t>
            </a:r>
            <a:r>
              <a:rPr lang="en-US" sz="2800" dirty="0"/>
              <a:t>/ has version of these games that are </a:t>
            </a:r>
            <a:r>
              <a:rPr lang="en-US" sz="2800" dirty="0" err="1"/>
              <a:t>parameterizables</a:t>
            </a:r>
            <a:endParaRPr lang="en-US" sz="2800" dirty="0"/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How to parameterize: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Components:</a:t>
            </a:r>
          </a:p>
          <a:p>
            <a:pPr lvl="1"/>
            <a:r>
              <a:rPr lang="en-US" sz="2400" dirty="0"/>
              <a:t>Name of the parameter</a:t>
            </a:r>
          </a:p>
          <a:p>
            <a:pPr lvl="1"/>
            <a:r>
              <a:rPr lang="en-US" sz="2400" i="1" dirty="0"/>
              <a:t>values</a:t>
            </a:r>
            <a:r>
              <a:rPr lang="en-US" sz="2400" dirty="0"/>
              <a:t>: Range and increments of the parameter</a:t>
            </a:r>
          </a:p>
          <a:p>
            <a:pPr lvl="1"/>
            <a:r>
              <a:rPr lang="en-US" sz="2400" i="1" dirty="0"/>
              <a:t>string</a:t>
            </a:r>
            <a:r>
              <a:rPr lang="en-US" sz="2400" dirty="0"/>
              <a:t>: Human readable name for parameter (no spaces)</a:t>
            </a:r>
          </a:p>
          <a:p>
            <a:pPr lvl="1"/>
            <a:r>
              <a:rPr lang="en-US" sz="2400" i="1" dirty="0"/>
              <a:t>value</a:t>
            </a:r>
            <a:r>
              <a:rPr lang="en-US" sz="2400" dirty="0"/>
              <a:t> (Optional): sets a final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Double, </a:t>
            </a:r>
            <a:r>
              <a:rPr lang="en-US" sz="2400" dirty="0" err="1"/>
              <a:t>Int</a:t>
            </a:r>
            <a:r>
              <a:rPr lang="en-US" sz="2400" dirty="0"/>
              <a:t> or Boolean</a:t>
            </a:r>
          </a:p>
          <a:p>
            <a:pPr lvl="1"/>
            <a:r>
              <a:rPr lang="en-US" sz="2400" dirty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/>
              <a:t>lower_bound:increment:upper_bound</a:t>
            </a:r>
            <a:endParaRPr lang="en-US" b="1" dirty="0"/>
          </a:p>
          <a:p>
            <a:pPr marL="514350" lvl="1" indent="0" algn="ctr">
              <a:buNone/>
            </a:pPr>
            <a:r>
              <a:rPr lang="en-US" sz="1800" i="1" dirty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/>
              <a:t>Example: </a:t>
            </a:r>
            <a:r>
              <a:rPr lang="en-US" sz="1800" i="1" dirty="0" err="1"/>
              <a:t>True:False</a:t>
            </a:r>
            <a:r>
              <a:rPr lang="en-US" sz="1800" i="1" dirty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Same type (no syntax checking)</a:t>
            </a:r>
          </a:p>
          <a:p>
            <a:pPr lvl="1"/>
            <a:r>
              <a:rPr lang="en-US" sz="2400" dirty="0"/>
              <a:t>Can be outside range</a:t>
            </a:r>
          </a:p>
          <a:p>
            <a:pPr lvl="1"/>
            <a:r>
              <a:rPr lang="en-US" sz="2400" dirty="0"/>
              <a:t>Good for testing and setting final value</a:t>
            </a:r>
          </a:p>
          <a:p>
            <a:pPr lvl="1"/>
            <a:r>
              <a:rPr lang="en-US" sz="2400" dirty="0"/>
              <a:t>Optional: If no value is indicated, it will be sampled from </a:t>
            </a:r>
            <a:r>
              <a:rPr lang="en-US" sz="2400" i="1" dirty="0"/>
              <a:t>values.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Example of </a:t>
            </a:r>
            <a:r>
              <a:rPr lang="en-US" sz="2400" dirty="0" err="1"/>
              <a:t>int</a:t>
            </a:r>
            <a:r>
              <a:rPr lang="en-US" sz="2400" dirty="0"/>
              <a:t>[] initialization:</a:t>
            </a:r>
          </a:p>
          <a:p>
            <a:pPr lvl="2"/>
            <a:r>
              <a:rPr lang="en-US" i="1" dirty="0"/>
              <a:t>‘2’ </a:t>
            </a:r>
            <a:r>
              <a:rPr lang="en-US" dirty="0"/>
              <a:t>for</a:t>
            </a:r>
            <a:r>
              <a:rPr lang="en-US" i="1" dirty="0"/>
              <a:t> </a:t>
            </a:r>
            <a:r>
              <a:rPr lang="nb-NO" i="1" dirty="0" err="1"/>
              <a:t>values</a:t>
            </a:r>
            <a:r>
              <a:rPr lang="nb-NO" i="1" dirty="0"/>
              <a:t>=0.1:0.1:1.0</a:t>
            </a:r>
            <a:r>
              <a:rPr lang="nb-NO" dirty="0"/>
              <a:t> -&gt; 0.1 + 2*0.1 = </a:t>
            </a:r>
            <a:r>
              <a:rPr lang="nb-NO" b="1" u="sng" dirty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/>
              <a:t>General</a:t>
            </a:r>
            <a:r>
              <a:rPr lang="en-US" dirty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lab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Download GVGAI Framework:</a:t>
            </a:r>
          </a:p>
          <a:p>
            <a:pPr marL="0" indent="0" algn="ctr">
              <a:buNone/>
            </a:pPr>
            <a:r>
              <a:rPr lang="en-US" sz="1900" dirty="0">
                <a:solidFill>
                  <a:srgbClr val="FFFF00"/>
                </a:solidFill>
              </a:rPr>
              <a:t>https://</a:t>
            </a:r>
            <a:r>
              <a:rPr lang="en-US" sz="1900" dirty="0" err="1">
                <a:solidFill>
                  <a:srgbClr val="FFFF00"/>
                </a:solidFill>
              </a:rPr>
              <a:t>github.com</a:t>
            </a:r>
            <a:r>
              <a:rPr lang="en-US" sz="1900" dirty="0">
                <a:solidFill>
                  <a:srgbClr val="FFFF00"/>
                </a:solidFill>
              </a:rPr>
              <a:t>/</a:t>
            </a:r>
            <a:r>
              <a:rPr lang="en-US" sz="1900" dirty="0" err="1">
                <a:solidFill>
                  <a:srgbClr val="FFFF00"/>
                </a:solidFill>
              </a:rPr>
              <a:t>EssexUniversityMCTS</a:t>
            </a:r>
            <a:r>
              <a:rPr lang="en-US" sz="1900" dirty="0">
                <a:solidFill>
                  <a:srgbClr val="FFFF00"/>
                </a:solidFill>
              </a:rPr>
              <a:t>/</a:t>
            </a:r>
            <a:r>
              <a:rPr lang="en-US" sz="1900" dirty="0" err="1">
                <a:solidFill>
                  <a:srgbClr val="FFFF00"/>
                </a:solidFill>
              </a:rPr>
              <a:t>gvgai</a:t>
            </a:r>
            <a:r>
              <a:rPr lang="en-US" sz="1900" dirty="0">
                <a:solidFill>
                  <a:srgbClr val="FFFF00"/>
                </a:solidFill>
              </a:rPr>
              <a:t>/archive/</a:t>
            </a:r>
            <a:r>
              <a:rPr lang="en-US" sz="1900" dirty="0" err="1">
                <a:solidFill>
                  <a:srgbClr val="FFFF00"/>
                </a:solidFill>
              </a:rPr>
              <a:t>master.zip</a:t>
            </a:r>
            <a:endParaRPr lang="en-US" sz="19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1900" dirty="0">
              <a:solidFill>
                <a:srgbClr val="FFFF00"/>
              </a:solidFill>
            </a:endParaRPr>
          </a:p>
          <a:p>
            <a:r>
              <a:rPr lang="en-US" dirty="0"/>
              <a:t>The objective is to have a competitive and </a:t>
            </a:r>
            <a:r>
              <a:rPr lang="en-US" b="1" dirty="0" err="1"/>
              <a:t>parameterizable</a:t>
            </a:r>
            <a:r>
              <a:rPr lang="en-US" dirty="0"/>
              <a:t> 2-player game by the end of the day, with at least one level. You can</a:t>
            </a:r>
          </a:p>
          <a:p>
            <a:pPr lvl="1"/>
            <a:r>
              <a:rPr lang="en-US" dirty="0"/>
              <a:t>Design a new game from scratch; or</a:t>
            </a:r>
          </a:p>
          <a:p>
            <a:pPr lvl="1"/>
            <a:r>
              <a:rPr lang="en-US" dirty="0"/>
              <a:t>Take one of the existing games and make it </a:t>
            </a:r>
            <a:r>
              <a:rPr lang="en-US" dirty="0" err="1"/>
              <a:t>parameterizable</a:t>
            </a:r>
            <a:r>
              <a:rPr lang="en-US" dirty="0"/>
              <a:t>.</a:t>
            </a:r>
          </a:p>
          <a:p>
            <a:r>
              <a:rPr lang="en-US" dirty="0"/>
              <a:t>Note the following guidelines:</a:t>
            </a:r>
          </a:p>
          <a:p>
            <a:pPr lvl="1"/>
            <a:r>
              <a:rPr lang="en-US" dirty="0"/>
              <a:t>You must use the currently defined ontology.</a:t>
            </a:r>
          </a:p>
          <a:p>
            <a:pPr lvl="1"/>
            <a:r>
              <a:rPr lang="en-US" dirty="0"/>
              <a:t>There should be a clear and necessary interaction between both players.</a:t>
            </a:r>
          </a:p>
          <a:p>
            <a:pPr lvl="1"/>
            <a:r>
              <a:rPr lang="en-US" dirty="0"/>
              <a:t>We should expect that a more complex sample controller (OLMCTS, MCTS, GA) plays better than the simpler ones (</a:t>
            </a:r>
            <a:r>
              <a:rPr lang="en-US" dirty="0" err="1"/>
              <a:t>OneStep</a:t>
            </a:r>
            <a:r>
              <a:rPr lang="en-US" dirty="0"/>
              <a:t>, Random).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Group [</a:t>
            </a:r>
            <a:r>
              <a:rPr lang="en-US" sz="3000" i="1" dirty="0" err="1"/>
              <a:t>Genesereth</a:t>
            </a:r>
            <a:r>
              <a:rPr lang="en-US" sz="3000" i="1" dirty="0"/>
              <a:t> and Love, 2005</a:t>
            </a:r>
            <a:r>
              <a:rPr lang="en-US" sz="3000" dirty="0"/>
              <a:t>]</a:t>
            </a:r>
          </a:p>
          <a:p>
            <a:r>
              <a:rPr lang="en-US" sz="3000" dirty="0"/>
              <a:t>At least 1s decision time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Creating agents that can play any (real-time, arcade) game (milliseconds of decision time)</a:t>
            </a:r>
          </a:p>
          <a:p>
            <a:r>
              <a:rPr lang="en-US" sz="2400" dirty="0"/>
              <a:t>Evaluation of AI agents in domain-independent environments</a:t>
            </a:r>
          </a:p>
          <a:p>
            <a:r>
              <a:rPr lang="en-US" sz="2400" dirty="0"/>
              <a:t>Arcade Learning Environment (ALE),  [</a:t>
            </a:r>
            <a:r>
              <a:rPr lang="en-US" sz="2400" i="1" dirty="0" err="1"/>
              <a:t>Bellemare</a:t>
            </a:r>
            <a:r>
              <a:rPr lang="en-US" sz="2400" i="1" dirty="0"/>
              <a:t> et al., 2013</a:t>
            </a:r>
            <a:r>
              <a:rPr lang="en-US" sz="2400" dirty="0"/>
              <a:t>]: Evaluation of AI agents in 55 games of the Atari 2600 Collection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Levine et al. propose the creation of a new benchmark for GVGP [</a:t>
            </a:r>
            <a:r>
              <a:rPr lang="en-US" sz="2800" i="1" dirty="0"/>
              <a:t>Levine et al., 2013</a:t>
            </a:r>
            <a:r>
              <a:rPr lang="en-US" sz="2800" dirty="0"/>
              <a:t>]</a:t>
            </a:r>
          </a:p>
          <a:p>
            <a:r>
              <a:rPr lang="en-US" sz="2800" dirty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framework.</a:t>
            </a:r>
          </a:p>
          <a:p>
            <a:pPr lvl="1"/>
            <a:r>
              <a:rPr lang="en-US" sz="2400" dirty="0"/>
              <a:t>No screen capture analysis needed, information via encapsulated objects. </a:t>
            </a:r>
            <a:endParaRPr lang="en-US" sz="2400" dirty="0">
              <a:effectLst/>
            </a:endParaRPr>
          </a:p>
          <a:p>
            <a:pPr lvl="1"/>
            <a:endParaRPr lang="en-US" sz="2400" dirty="0"/>
          </a:p>
          <a:p>
            <a:r>
              <a:rPr lang="en-US" sz="2800" dirty="0"/>
              <a:t>Video Game Description Language (VGDL) [</a:t>
            </a:r>
            <a:r>
              <a:rPr lang="en-US" sz="2800" i="1" dirty="0"/>
              <a:t>Tom </a:t>
            </a:r>
            <a:r>
              <a:rPr lang="en-US" sz="2800" i="1" dirty="0" err="1"/>
              <a:t>Schaul</a:t>
            </a:r>
            <a:r>
              <a:rPr lang="en-US" sz="2800" i="1" dirty="0"/>
              <a:t>, 2013</a:t>
            </a:r>
            <a:r>
              <a:rPr lang="en-US" sz="2800" dirty="0"/>
              <a:t>]</a:t>
            </a:r>
          </a:p>
          <a:p>
            <a:pPr lvl="1"/>
            <a:r>
              <a:rPr lang="en-US" sz="2400" dirty="0"/>
              <a:t>Benchmark for learning and planning problems.</a:t>
            </a:r>
          </a:p>
          <a:p>
            <a:pPr lvl="1"/>
            <a:r>
              <a:rPr lang="en-US" sz="2400" dirty="0"/>
              <a:t>Base for the GVGAI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3998</TotalTime>
  <Words>2151</Words>
  <Application>Microsoft Macintosh PowerPoint</Application>
  <PresentationFormat>On-screen Show (4:3)</PresentationFormat>
  <Paragraphs>522</Paragraphs>
  <Slides>61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Mangal</vt:lpstr>
      <vt:lpstr>Wingdings</vt:lpstr>
      <vt:lpstr>Wingdings 2</vt:lpstr>
      <vt:lpstr>Black</vt:lpstr>
      <vt:lpstr>CE810 / IGGI Game Design II General Video Game AI</vt:lpstr>
      <vt:lpstr>Contents</vt:lpstr>
      <vt:lpstr>The General Video Game AI  Framework and Competition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2-Player GVGAI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Afternoon lab in groups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135</cp:revision>
  <dcterms:created xsi:type="dcterms:W3CDTF">2010-04-12T23:12:02Z</dcterms:created>
  <dcterms:modified xsi:type="dcterms:W3CDTF">2018-05-17T14:03:02Z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